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1"/>
  </p:sldMasterIdLst>
  <p:notesMasterIdLst>
    <p:notesMasterId r:id="rId23"/>
  </p:notesMasterIdLst>
  <p:sldIdLst>
    <p:sldId id="309" r:id="rId2"/>
    <p:sldId id="310" r:id="rId3"/>
    <p:sldId id="298" r:id="rId4"/>
    <p:sldId id="307" r:id="rId5"/>
    <p:sldId id="299" r:id="rId6"/>
    <p:sldId id="311" r:id="rId7"/>
    <p:sldId id="300" r:id="rId8"/>
    <p:sldId id="301" r:id="rId9"/>
    <p:sldId id="302" r:id="rId10"/>
    <p:sldId id="312" r:id="rId11"/>
    <p:sldId id="303" r:id="rId12"/>
    <p:sldId id="313" r:id="rId13"/>
    <p:sldId id="304" r:id="rId14"/>
    <p:sldId id="314" r:id="rId15"/>
    <p:sldId id="315" r:id="rId16"/>
    <p:sldId id="316" r:id="rId17"/>
    <p:sldId id="305" r:id="rId18"/>
    <p:sldId id="308" r:id="rId19"/>
    <p:sldId id="306" r:id="rId20"/>
    <p:sldId id="317" r:id="rId21"/>
    <p:sldId id="318" r:id="rId22"/>
  </p:sldIdLst>
  <p:sldSz cx="9144000" cy="6858000" type="screen4x3"/>
  <p:notesSz cx="6858000" cy="9144000"/>
  <p:defaultTextStyle>
    <a:defPPr>
      <a:defRPr lang="en-GB"/>
    </a:defPPr>
    <a:lvl1pPr algn="l" defTabSz="449263" rtl="0" fontAlgn="base">
      <a:lnSpc>
        <a:spcPct val="108000"/>
      </a:lnSpc>
      <a:spcBef>
        <a:spcPct val="0"/>
      </a:spcBef>
      <a:spcAft>
        <a:spcPct val="0"/>
      </a:spcAft>
      <a:buClr>
        <a:srgbClr val="FFFFFF"/>
      </a:buClr>
      <a:buSzPct val="100000"/>
      <a:buFont typeface="Tahoma" pitchFamily="34" charset="0"/>
      <a:defRPr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1pPr>
    <a:lvl2pPr marL="457200" algn="l" defTabSz="449263" rtl="0" fontAlgn="base">
      <a:lnSpc>
        <a:spcPct val="108000"/>
      </a:lnSpc>
      <a:spcBef>
        <a:spcPct val="0"/>
      </a:spcBef>
      <a:spcAft>
        <a:spcPct val="0"/>
      </a:spcAft>
      <a:buClr>
        <a:srgbClr val="FFFFFF"/>
      </a:buClr>
      <a:buSzPct val="100000"/>
      <a:buFont typeface="Tahoma" pitchFamily="34" charset="0"/>
      <a:defRPr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2pPr>
    <a:lvl3pPr marL="914400" algn="l" defTabSz="449263" rtl="0" fontAlgn="base">
      <a:lnSpc>
        <a:spcPct val="108000"/>
      </a:lnSpc>
      <a:spcBef>
        <a:spcPct val="0"/>
      </a:spcBef>
      <a:spcAft>
        <a:spcPct val="0"/>
      </a:spcAft>
      <a:buClr>
        <a:srgbClr val="FFFFFF"/>
      </a:buClr>
      <a:buSzPct val="100000"/>
      <a:buFont typeface="Tahoma" pitchFamily="34" charset="0"/>
      <a:defRPr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3pPr>
    <a:lvl4pPr marL="1371600" algn="l" defTabSz="449263" rtl="0" fontAlgn="base">
      <a:lnSpc>
        <a:spcPct val="108000"/>
      </a:lnSpc>
      <a:spcBef>
        <a:spcPct val="0"/>
      </a:spcBef>
      <a:spcAft>
        <a:spcPct val="0"/>
      </a:spcAft>
      <a:buClr>
        <a:srgbClr val="FFFFFF"/>
      </a:buClr>
      <a:buSzPct val="100000"/>
      <a:buFont typeface="Tahoma" pitchFamily="34" charset="0"/>
      <a:defRPr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4pPr>
    <a:lvl5pPr marL="1828800" algn="l" defTabSz="449263" rtl="0" fontAlgn="base">
      <a:lnSpc>
        <a:spcPct val="108000"/>
      </a:lnSpc>
      <a:spcBef>
        <a:spcPct val="0"/>
      </a:spcBef>
      <a:spcAft>
        <a:spcPct val="0"/>
      </a:spcAft>
      <a:buClr>
        <a:srgbClr val="FFFFFF"/>
      </a:buClr>
      <a:buSzPct val="100000"/>
      <a:buFont typeface="Tahoma" pitchFamily="34" charset="0"/>
      <a:defRPr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FF0000"/>
    <a:srgbClr val="0000F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17" autoAdjust="0"/>
    <p:restoredTop sz="94654" autoAdjust="0"/>
  </p:normalViewPr>
  <p:slideViewPr>
    <p:cSldViewPr>
      <p:cViewPr>
        <p:scale>
          <a:sx n="100" d="100"/>
          <a:sy n="100" d="100"/>
        </p:scale>
        <p:origin x="-2148" y="-32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 dirty="0"/>
          </a:p>
        </p:txBody>
      </p:sp>
      <p:sp>
        <p:nvSpPr>
          <p:cNvPr id="1536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-9063038"/>
            <a:ext cx="0" cy="19513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noProof="0" smtClean="0"/>
          </a:p>
        </p:txBody>
      </p:sp>
    </p:spTree>
    <p:extLst>
      <p:ext uri="{BB962C8B-B14F-4D97-AF65-F5344CB8AC3E}">
        <p14:creationId xmlns:p14="http://schemas.microsoft.com/office/powerpoint/2010/main" val="1974785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85D2A-DEF3-46AE-9B0E-D88AEDBF9D6C}" type="datetimeFigureOut">
              <a:rPr lang="en-US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623E8-9CDB-450F-9BCD-53F74B7128F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0B713-A3D7-4FB8-8932-8BB55924430A}" type="datetimeFigureOut">
              <a:rPr lang="en-US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754CF-FAF6-4B84-813E-36BEB336AE1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A42FF-7BED-48E7-BFA0-5361F2B21BB5}" type="datetimeFigureOut">
              <a:rPr lang="en-US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0FA2A-D41B-451E-854F-F3363C7334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88E60-7715-40B3-ABC4-357046DF6287}" type="datetimeFigureOut">
              <a:rPr lang="en-US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2AC0E-D0B4-438F-A77B-D7B7DACAD6A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C1386-02E8-4078-B150-2A96EBFF7749}" type="datetimeFigureOut">
              <a:rPr lang="en-US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706F5-3A3E-4323-AA0E-CCC11DF4DC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15B31-DC57-4EEF-9259-3BEAF8E5F7F1}" type="datetimeFigureOut">
              <a:rPr lang="en-US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63166-2D45-4B96-A3B6-0746F4FE52A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E3530-4DC1-4941-AAE7-D75094A4044C}" type="datetimeFigureOut">
              <a:rPr lang="en-US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D3999-A067-4278-BA6C-EB29D2B15B9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16CAD-9225-4B52-A802-F6730965CC28}" type="datetimeFigureOut">
              <a:rPr lang="en-US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7747C-C3F9-45E3-B6D3-93F68DE7E61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5640A-FFC9-49DA-9A48-DB8C656B7027}" type="datetimeFigureOut">
              <a:rPr lang="en-US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A2555-CCBF-4E26-9E81-7CDB66CE5CE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12F8B-BB1F-4B17-985A-09BEFFF4F969}" type="datetimeFigureOut">
              <a:rPr lang="en-US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48D36-AEA4-4593-9D0C-907C77A6ADF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3EFD9-E258-42E4-B800-90E21AE10D7F}" type="datetimeFigureOut">
              <a:rPr lang="en-US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A2264-7B52-4C8A-823C-9F5039D3619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 typeface="Tahoma" pitchFamily="32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Tahoma" pitchFamily="32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30F65A56-335D-43E4-A39F-68E5D49A3D01}" type="datetimeFigureOut">
              <a:rPr lang="pl-PL"/>
              <a:pPr>
                <a:defRPr/>
              </a:pPr>
              <a:t>2017-09-01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Font typeface="Tahoma" pitchFamily="32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Tahoma" pitchFamily="32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Font typeface="Tahoma" pitchFamily="32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Tahoma" pitchFamily="32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56CF9BB1-98B5-41A4-921D-4EF9E4A85F5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86000" y="3083649"/>
            <a:ext cx="4572000" cy="6907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/>
              <a:t>Instalacje: gazowa, elektryczna</a:t>
            </a:r>
            <a:br>
              <a:rPr lang="pl-PL" b="1" dirty="0"/>
            </a:br>
            <a:r>
              <a:rPr lang="pl-PL" b="1" dirty="0"/>
              <a:t>i wodna mogą być niebezpieczne 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698502" y="4437112"/>
            <a:ext cx="842493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 dirty="0" smtClean="0">
                <a:solidFill>
                  <a:schemeClr val="tx1"/>
                </a:solidFill>
                <a:latin typeface="+mj-lt"/>
              </a:rPr>
              <a:t>Jak bezpiecznie korzystać z gazu, wody i urządzeń elektrycznych?</a:t>
            </a:r>
            <a:endParaRPr lang="pl-PL" sz="40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777" y="692696"/>
            <a:ext cx="3708398" cy="3937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1634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4029062" cy="3083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49080"/>
            <a:ext cx="4394410" cy="1735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39552" y="1988840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tx1"/>
                </a:solidFill>
                <a:latin typeface="Calibri" pitchFamily="34" charset="0"/>
              </a:rPr>
              <a:t>wyłącz bezpieczniki</a:t>
            </a:r>
            <a:endParaRPr lang="pl-PL" sz="3200" b="1" dirty="0">
              <a:solidFill>
                <a:schemeClr val="tx1"/>
              </a:solidFill>
              <a:latin typeface="Calibri" pitchFamily="34" charset="0"/>
            </a:endParaRPr>
          </a:p>
          <a:p>
            <a:endParaRPr lang="pl-PL" dirty="0"/>
          </a:p>
        </p:txBody>
      </p:sp>
      <p:sp>
        <p:nvSpPr>
          <p:cNvPr id="3" name="Strzałka w dół 2"/>
          <p:cNvSpPr/>
          <p:nvPr/>
        </p:nvSpPr>
        <p:spPr>
          <a:xfrm>
            <a:off x="2555776" y="3717032"/>
            <a:ext cx="484632" cy="97840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11560" y="83671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tx1"/>
                </a:solidFill>
                <a:latin typeface="+mj-lt"/>
              </a:rPr>
              <a:t>Gdy dojdzie do  </a:t>
            </a:r>
            <a:r>
              <a:rPr lang="pl-PL" sz="3200" b="1" dirty="0" smtClean="0">
                <a:solidFill>
                  <a:schemeClr val="tx1"/>
                </a:solidFill>
                <a:latin typeface="+mj-lt"/>
              </a:rPr>
              <a:t>awarii, odetnij dopływ prądu:</a:t>
            </a:r>
            <a:endParaRPr lang="pl-PL" sz="3200" b="1" dirty="0">
              <a:solidFill>
                <a:schemeClr val="tx1"/>
              </a:solidFill>
              <a:latin typeface="+mj-lt"/>
            </a:endParaRP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716016" y="1988840"/>
            <a:ext cx="2513434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tx1"/>
                </a:solidFill>
                <a:latin typeface="+mn-lt"/>
              </a:rPr>
              <a:t>je wykręć.</a:t>
            </a:r>
            <a:endParaRPr lang="pl-PL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Strzałka zakrzywiona w prawo 7"/>
          <p:cNvSpPr/>
          <p:nvPr/>
        </p:nvSpPr>
        <p:spPr>
          <a:xfrm>
            <a:off x="6588224" y="4149080"/>
            <a:ext cx="731520" cy="1216152"/>
          </a:xfrm>
          <a:prstGeom prst="curv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995936" y="1988840"/>
            <a:ext cx="72008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tx1"/>
                </a:solidFill>
                <a:latin typeface="+mn-lt"/>
              </a:rPr>
              <a:t>lub</a:t>
            </a:r>
            <a:endParaRPr lang="pl-PL" sz="32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9750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8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188640" y="-171400"/>
            <a:ext cx="5616624" cy="1143000"/>
          </a:xfrm>
        </p:spPr>
        <p:txBody>
          <a:bodyPr/>
          <a:lstStyle/>
          <a:p>
            <a:r>
              <a:rPr lang="pl-PL" b="1" dirty="0" smtClean="0"/>
              <a:t>Ważne!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980728"/>
            <a:ext cx="5228034" cy="1296143"/>
          </a:xfrm>
        </p:spPr>
        <p:txBody>
          <a:bodyPr/>
          <a:lstStyle/>
          <a:p>
            <a:pPr>
              <a:buNone/>
            </a:pPr>
            <a:r>
              <a:rPr lang="pl-PL" sz="2400" b="1" dirty="0" smtClean="0">
                <a:latin typeface="Times New Roman"/>
                <a:cs typeface="Times New Roman"/>
              </a:rPr>
              <a:t>    </a:t>
            </a:r>
            <a:r>
              <a:rPr lang="pl-PL" sz="2400" b="1" dirty="0" smtClean="0"/>
              <a:t>Nie używaj urządzeń elektrycznych, </a:t>
            </a:r>
          </a:p>
          <a:p>
            <a:pPr>
              <a:buNone/>
            </a:pPr>
            <a:r>
              <a:rPr lang="pl-PL" sz="2400" b="1" dirty="0" smtClean="0"/>
              <a:t>    na przykład suszarki do włosów, </a:t>
            </a:r>
          </a:p>
          <a:p>
            <a:pPr>
              <a:buNone/>
            </a:pPr>
            <a:r>
              <a:rPr lang="pl-PL" sz="2400" b="1" dirty="0" smtClean="0"/>
              <a:t>    w pobliżu wody!</a:t>
            </a: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779912" y="3056847"/>
            <a:ext cx="5256584" cy="1189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Nie dotykaj gołymi rękoma osób    </a:t>
            </a:r>
          </a:p>
          <a:p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 porażonych  prądem! Wezwij pomoc!</a:t>
            </a:r>
          </a:p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95536" y="5084018"/>
            <a:ext cx="5592638" cy="1189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Nie wkładaj do gniazdek elektrycznych metalowych przedmiotów!</a:t>
            </a:r>
          </a:p>
          <a:p>
            <a:endParaRPr lang="pl-PL" dirty="0"/>
          </a:p>
        </p:txBody>
      </p:sp>
      <p:pic>
        <p:nvPicPr>
          <p:cNvPr id="11" name="Obraz 10" descr="1150531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5867" y="171199"/>
            <a:ext cx="1937755" cy="2906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az 11" descr="shutterstock_96365357_ antos777.jpg"/>
          <p:cNvPicPr>
            <a:picLocks noChangeAspect="1"/>
          </p:cNvPicPr>
          <p:nvPr/>
        </p:nvPicPr>
        <p:blipFill>
          <a:blip r:embed="rId3" cstate="print"/>
          <a:srcRect l="12398" t="13463" r="17858" b="5762"/>
          <a:stretch>
            <a:fillRect/>
          </a:stretch>
        </p:blipFill>
        <p:spPr>
          <a:xfrm>
            <a:off x="539552" y="2420888"/>
            <a:ext cx="3024336" cy="2326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52230"/>
            <a:ext cx="3059832" cy="1921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2424252" cy="3070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 descr="shutterstock_61100338_Oliver Hoffmann.jpg"/>
          <p:cNvPicPr>
            <a:picLocks noChangeAspect="1"/>
          </p:cNvPicPr>
          <p:nvPr/>
        </p:nvPicPr>
        <p:blipFill>
          <a:blip r:embed="rId3" cstate="print"/>
          <a:srcRect l="7696" t="17317" r="7642" b="19187"/>
          <a:stretch>
            <a:fillRect/>
          </a:stretch>
        </p:blipFill>
        <p:spPr>
          <a:xfrm>
            <a:off x="4211960" y="1628800"/>
            <a:ext cx="360040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rostokąt 4"/>
          <p:cNvSpPr/>
          <p:nvPr/>
        </p:nvSpPr>
        <p:spPr>
          <a:xfrm>
            <a:off x="827584" y="4365104"/>
            <a:ext cx="6583180" cy="1687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chemeClr val="tx1"/>
                </a:solidFill>
                <a:latin typeface="+mn-lt"/>
              </a:rPr>
              <a:t>Kalosze </a:t>
            </a:r>
            <a:endParaRPr lang="pl-PL" sz="3200" b="1" dirty="0" smtClean="0">
              <a:solidFill>
                <a:schemeClr val="tx1"/>
              </a:solidFill>
              <a:latin typeface="+mn-lt"/>
            </a:endParaRPr>
          </a:p>
          <a:p>
            <a:r>
              <a:rPr lang="pl-PL" sz="3200" b="1" dirty="0" smtClean="0">
                <a:solidFill>
                  <a:schemeClr val="tx1"/>
                </a:solidFill>
                <a:latin typeface="+mn-lt"/>
              </a:rPr>
              <a:t>i </a:t>
            </a:r>
            <a:r>
              <a:rPr lang="pl-PL" sz="3200" b="1" dirty="0">
                <a:solidFill>
                  <a:schemeClr val="tx1"/>
                </a:solidFill>
                <a:latin typeface="+mn-lt"/>
              </a:rPr>
              <a:t>gumowe </a:t>
            </a:r>
            <a:r>
              <a:rPr lang="pl-PL" sz="3200" b="1" dirty="0" smtClean="0">
                <a:solidFill>
                  <a:schemeClr val="tx1"/>
                </a:solidFill>
                <a:latin typeface="+mn-lt"/>
              </a:rPr>
              <a:t>lub </a:t>
            </a:r>
            <a:r>
              <a:rPr lang="pl-PL" sz="3200" b="1" dirty="0">
                <a:solidFill>
                  <a:schemeClr val="tx1"/>
                </a:solidFill>
                <a:latin typeface="+mn-lt"/>
              </a:rPr>
              <a:t>skórzane rękawice </a:t>
            </a:r>
            <a:endParaRPr lang="pl-PL" sz="3200" b="1" dirty="0" smtClean="0">
              <a:solidFill>
                <a:schemeClr val="tx1"/>
              </a:solidFill>
              <a:latin typeface="+mn-lt"/>
            </a:endParaRPr>
          </a:p>
          <a:p>
            <a:r>
              <a:rPr lang="pl-PL" sz="3200" b="1" dirty="0" smtClean="0">
                <a:solidFill>
                  <a:schemeClr val="tx1"/>
                </a:solidFill>
                <a:latin typeface="+mn-lt"/>
              </a:rPr>
              <a:t>chronią </a:t>
            </a:r>
            <a:r>
              <a:rPr lang="pl-PL" sz="3200" b="1" dirty="0">
                <a:solidFill>
                  <a:schemeClr val="tx1"/>
                </a:solidFill>
                <a:latin typeface="+mn-lt"/>
              </a:rPr>
              <a:t>przed porażeniem prądem!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899592" y="260648"/>
            <a:ext cx="7344816" cy="726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chemeClr val="tx1"/>
                </a:solidFill>
                <a:latin typeface="+mj-lt"/>
              </a:rPr>
              <a:t>Warto wiedzieć</a:t>
            </a:r>
            <a:endParaRPr lang="pl-PL" sz="4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25083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656928" y="2132856"/>
            <a:ext cx="4779167" cy="221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>
                <a:solidFill>
                  <a:schemeClr val="tx1"/>
                </a:solidFill>
                <a:latin typeface="+mn-lt"/>
              </a:rPr>
              <a:t>Zamknij dopływ wody  </a:t>
            </a:r>
          </a:p>
          <a:p>
            <a:r>
              <a:rPr lang="pl-PL" sz="3200" b="1" dirty="0" smtClean="0">
                <a:solidFill>
                  <a:schemeClr val="tx1"/>
                </a:solidFill>
                <a:latin typeface="+mn-lt"/>
              </a:rPr>
              <a:t>do mieszkania! Wezwij  dorosłych lub zadzwoń </a:t>
            </a:r>
          </a:p>
          <a:p>
            <a:r>
              <a:rPr lang="pl-PL" sz="3200" b="1" dirty="0" smtClean="0">
                <a:solidFill>
                  <a:schemeClr val="tx1"/>
                </a:solidFill>
                <a:latin typeface="+mn-lt"/>
              </a:rPr>
              <a:t>pod numer alarmowy!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7152"/>
            <a:ext cx="1609725" cy="1933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95536" y="404664"/>
            <a:ext cx="853244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chemeClr val="tx1"/>
                </a:solidFill>
                <a:latin typeface="+mj-lt"/>
              </a:rPr>
              <a:t>Jak się zachować, gdy </a:t>
            </a:r>
            <a:r>
              <a:rPr lang="pl-PL" sz="4000" b="1" dirty="0" smtClean="0">
                <a:solidFill>
                  <a:schemeClr val="tx1"/>
                </a:solidFill>
                <a:latin typeface="+mn-lt"/>
              </a:rPr>
              <a:t>pękły rury </a:t>
            </a:r>
          </a:p>
          <a:p>
            <a:r>
              <a:rPr lang="pl-PL" sz="4000" b="1" dirty="0" smtClean="0">
                <a:solidFill>
                  <a:schemeClr val="tx1"/>
                </a:solidFill>
                <a:latin typeface="+mn-lt"/>
              </a:rPr>
              <a:t>i zalało mieszkanie?</a:t>
            </a:r>
            <a:endParaRPr lang="pl-PL" sz="4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780928"/>
            <a:ext cx="273630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283968" y="2996952"/>
            <a:ext cx="4608512" cy="1986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tx1"/>
                </a:solidFill>
                <a:latin typeface="+mn-lt"/>
              </a:rPr>
              <a:t>Zakręć kran! Sprawdź, czy woda odpływa bez przeszkód!</a:t>
            </a:r>
          </a:p>
          <a:p>
            <a:endParaRPr lang="pl-PL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65526"/>
            <a:ext cx="1609725" cy="205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95536" y="476672"/>
            <a:ext cx="8496944" cy="2452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chemeClr val="tx1"/>
                </a:solidFill>
                <a:latin typeface="+mj-lt"/>
              </a:rPr>
              <a:t>Jak </a:t>
            </a:r>
            <a:r>
              <a:rPr lang="pl-PL" sz="4000" b="1" dirty="0">
                <a:solidFill>
                  <a:schemeClr val="tx1"/>
                </a:solidFill>
                <a:latin typeface="+mj-lt"/>
              </a:rPr>
              <a:t>zachować </a:t>
            </a:r>
            <a:r>
              <a:rPr lang="pl-PL" sz="4000" b="1" dirty="0" smtClean="0">
                <a:solidFill>
                  <a:schemeClr val="tx1"/>
                </a:solidFill>
                <a:latin typeface="+mj-lt"/>
              </a:rPr>
              <a:t>się, gdy </a:t>
            </a:r>
            <a:r>
              <a:rPr lang="pl-PL" sz="4000" b="1" dirty="0" smtClean="0">
                <a:solidFill>
                  <a:schemeClr val="tx1"/>
                </a:solidFill>
                <a:latin typeface="+mn-lt"/>
              </a:rPr>
              <a:t>woda wylewa się </a:t>
            </a:r>
          </a:p>
          <a:p>
            <a:r>
              <a:rPr lang="pl-PL" sz="4000" b="1" dirty="0" smtClean="0">
                <a:solidFill>
                  <a:schemeClr val="tx1"/>
                </a:solidFill>
                <a:latin typeface="+mn-lt"/>
              </a:rPr>
              <a:t>z wanny, zlewu lub umywalki</a:t>
            </a:r>
            <a:r>
              <a:rPr lang="pl-PL" sz="4400" b="1" dirty="0" smtClean="0">
                <a:solidFill>
                  <a:schemeClr val="tx1"/>
                </a:solidFill>
                <a:latin typeface="+mn-lt"/>
              </a:rPr>
              <a:t>?</a:t>
            </a:r>
          </a:p>
          <a:p>
            <a:endParaRPr lang="pl-PL" sz="4000" b="1" dirty="0">
              <a:solidFill>
                <a:schemeClr val="tx1"/>
              </a:solidFill>
              <a:latin typeface="+mj-lt"/>
            </a:endParaRPr>
          </a:p>
          <a:p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43944"/>
            <a:ext cx="4052268" cy="3040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0250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" t="5277" r="6591" b="3473"/>
          <a:stretch/>
        </p:blipFill>
        <p:spPr>
          <a:xfrm>
            <a:off x="1835696" y="2862557"/>
            <a:ext cx="1320577" cy="156046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173187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682802" y="2770977"/>
            <a:ext cx="4824536" cy="2385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Awarie tego typu grożą </a:t>
            </a:r>
            <a:r>
              <a:rPr lang="pl-PL" sz="2400" b="1" dirty="0">
                <a:solidFill>
                  <a:schemeClr val="tx1"/>
                </a:solidFill>
                <a:latin typeface="+mn-lt"/>
              </a:rPr>
              <a:t>zalaniem mieszkania  </a:t>
            </a:r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i </a:t>
            </a:r>
            <a:r>
              <a:rPr lang="pl-PL" sz="2400" b="1" dirty="0">
                <a:solidFill>
                  <a:schemeClr val="tx1"/>
                </a:solidFill>
                <a:latin typeface="+mn-lt"/>
              </a:rPr>
              <a:t>porażeniem </a:t>
            </a:r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prądem!</a:t>
            </a:r>
            <a:endParaRPr lang="pl-PL" sz="2400" dirty="0">
              <a:solidFill>
                <a:schemeClr val="tx1"/>
              </a:solidFill>
              <a:latin typeface="+mn-lt"/>
            </a:endParaRPr>
          </a:p>
          <a:p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Jeśli potrafisz, wyłącz bezpiecznie </a:t>
            </a:r>
          </a:p>
          <a:p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dopływ prądu! Zakręć dopływ wody! </a:t>
            </a:r>
          </a:p>
          <a:p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 Wezwij pomoc!</a:t>
            </a:r>
          </a:p>
          <a:p>
            <a:endParaRPr lang="pl-P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329" y="5151884"/>
            <a:ext cx="1638300" cy="1704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43000" y="692696"/>
            <a:ext cx="9001000" cy="3050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chemeClr val="tx1"/>
                </a:solidFill>
                <a:latin typeface="+mj-lt"/>
              </a:rPr>
              <a:t>Jak </a:t>
            </a:r>
            <a:r>
              <a:rPr lang="pl-PL" sz="4000" b="1" dirty="0">
                <a:solidFill>
                  <a:schemeClr val="tx1"/>
                </a:solidFill>
                <a:latin typeface="+mj-lt"/>
              </a:rPr>
              <a:t>zachować </a:t>
            </a:r>
            <a:r>
              <a:rPr lang="pl-PL" sz="4000" b="1" dirty="0" smtClean="0">
                <a:solidFill>
                  <a:schemeClr val="tx1"/>
                </a:solidFill>
                <a:latin typeface="+mj-lt"/>
              </a:rPr>
              <a:t>się, gdy </a:t>
            </a:r>
            <a:r>
              <a:rPr lang="pl-PL" sz="4000" b="1" dirty="0" smtClean="0">
                <a:solidFill>
                  <a:schemeClr val="tx1"/>
                </a:solidFill>
                <a:latin typeface="+mn-lt"/>
              </a:rPr>
              <a:t>doszło </a:t>
            </a:r>
          </a:p>
          <a:p>
            <a:r>
              <a:rPr lang="pl-PL" sz="4000" b="1" dirty="0" smtClean="0">
                <a:solidFill>
                  <a:schemeClr val="tx1"/>
                </a:solidFill>
                <a:latin typeface="+mn-lt"/>
              </a:rPr>
              <a:t>do awarii pralki, zmywarki </a:t>
            </a:r>
          </a:p>
          <a:p>
            <a:r>
              <a:rPr lang="pl-PL" sz="4000" b="1" dirty="0" smtClean="0">
                <a:solidFill>
                  <a:schemeClr val="tx1"/>
                </a:solidFill>
                <a:latin typeface="+mn-lt"/>
              </a:rPr>
              <a:t>lub podgrzewacza wody?</a:t>
            </a:r>
            <a:endParaRPr lang="pl-PL" sz="4000" dirty="0" smtClean="0">
              <a:solidFill>
                <a:schemeClr val="tx1"/>
              </a:solidFill>
              <a:latin typeface="+mn-lt"/>
            </a:endParaRPr>
          </a:p>
          <a:p>
            <a:endParaRPr lang="pl-PL" sz="4000" b="1" dirty="0">
              <a:solidFill>
                <a:schemeClr val="tx1"/>
              </a:solidFill>
              <a:latin typeface="+mj-lt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59793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395536" y="1628800"/>
            <a:ext cx="8568952" cy="8926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pl-PL" sz="2800" b="1" dirty="0" smtClean="0"/>
              <a:t>Czad jest nazywany cichym zabójcą, bo to śmiertelnie trujący gaz. Bezbarwny i bezwonny!</a:t>
            </a:r>
          </a:p>
          <a:p>
            <a:pPr>
              <a:buFont typeface="Arial" charset="0"/>
              <a:buNone/>
            </a:pP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755576" y="404664"/>
            <a:ext cx="5832648" cy="726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chemeClr val="tx1"/>
                </a:solidFill>
                <a:latin typeface="+mn-lt"/>
              </a:rPr>
              <a:t>Warto wiedzieć</a:t>
            </a:r>
            <a:endParaRPr lang="pl-PL" sz="4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80928"/>
            <a:ext cx="4165649" cy="3807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0775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0497" y="116632"/>
            <a:ext cx="8229600" cy="792088"/>
          </a:xfrm>
        </p:spPr>
        <p:txBody>
          <a:bodyPr/>
          <a:lstStyle/>
          <a:p>
            <a:r>
              <a:rPr lang="pl-PL" b="1" dirty="0" smtClean="0"/>
              <a:t>Uważaj na czad!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45442" y="1988841"/>
            <a:ext cx="7926957" cy="1289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pl-PL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■ </a:t>
            </a:r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niesprawna wentylacja (zbyt szczelne okna,   </a:t>
            </a:r>
          </a:p>
          <a:p>
            <a:pPr marL="0" indent="0"/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    zatkane otwory wentylacyjne, brak wentylacji),</a:t>
            </a:r>
          </a:p>
          <a:p>
            <a:pPr marL="0" indent="0">
              <a:buNone/>
            </a:pPr>
            <a:endParaRPr lang="pl-PL" sz="2400" b="1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60"/>
          <a:stretch/>
        </p:blipFill>
        <p:spPr>
          <a:xfrm>
            <a:off x="6660384" y="2780928"/>
            <a:ext cx="2257953" cy="338334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45443" y="1135063"/>
            <a:ext cx="6840760" cy="790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tx1"/>
                </a:solidFill>
                <a:latin typeface="+mn-lt"/>
              </a:rPr>
              <a:t>Najczęstsze przyczyny zaczadzeń to:</a:t>
            </a:r>
          </a:p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51520" y="2996952"/>
            <a:ext cx="6552728" cy="1289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pl-PL" sz="2400" b="1" dirty="0" smtClean="0">
                <a:solidFill>
                  <a:schemeClr val="tx1"/>
                </a:solidFill>
                <a:latin typeface="+mn-lt"/>
                <a:cs typeface="Times New Roman"/>
              </a:rPr>
              <a:t>■ </a:t>
            </a:r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niesprawne urządzenia grzewcze, takie jak  </a:t>
            </a:r>
          </a:p>
          <a:p>
            <a:pPr marL="0" indent="0">
              <a:buNone/>
            </a:pPr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    piecyki gazowe, piece kaflowe, </a:t>
            </a:r>
          </a:p>
          <a:p>
            <a:pPr marL="0" indent="0">
              <a:buNone/>
            </a:pPr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    piece węglowe, kominki,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251520" y="4509120"/>
            <a:ext cx="5040560" cy="1289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pl-PL" sz="2400" b="1" dirty="0" smtClean="0">
                <a:solidFill>
                  <a:schemeClr val="tx1"/>
                </a:solidFill>
                <a:latin typeface="+mn-lt"/>
                <a:cs typeface="Times New Roman"/>
              </a:rPr>
              <a:t>■ </a:t>
            </a:r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wadliwe podłączenia </a:t>
            </a:r>
          </a:p>
          <a:p>
            <a:pPr marL="0" indent="0">
              <a:buNone/>
            </a:pPr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    lub brak podłączeń urządzeń  </a:t>
            </a:r>
          </a:p>
          <a:p>
            <a:pPr marL="0" indent="0">
              <a:buNone/>
            </a:pPr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    grzewczych do komina,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251520" y="5949280"/>
            <a:ext cx="5040560" cy="47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pl-PL" sz="2400" b="1" dirty="0" smtClean="0">
                <a:solidFill>
                  <a:schemeClr val="tx1"/>
                </a:solidFill>
                <a:latin typeface="+mn-lt"/>
                <a:cs typeface="Times New Roman"/>
              </a:rPr>
              <a:t>■ </a:t>
            </a:r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uszkodzone lub zatkane kominy.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3184" y="188640"/>
            <a:ext cx="8830816" cy="1143000"/>
          </a:xfrm>
        </p:spPr>
        <p:txBody>
          <a:bodyPr/>
          <a:lstStyle/>
          <a:p>
            <a:r>
              <a:rPr lang="pl-PL" b="1" dirty="0" smtClean="0"/>
              <a:t>Jak się zabezpieczyć przed czadem?</a:t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1"/>
          </p:nvPr>
        </p:nvSpPr>
        <p:spPr>
          <a:xfrm>
            <a:off x="323528" y="2420888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    </a:t>
            </a:r>
            <a:r>
              <a:rPr lang="pl-PL" sz="2400" b="1" dirty="0" smtClean="0">
                <a:solidFill>
                  <a:schemeClr val="tx1"/>
                </a:solidFill>
                <a:cs typeface="Times New Roman"/>
              </a:rPr>
              <a:t>Należy spać</a:t>
            </a:r>
            <a:r>
              <a:rPr lang="pl-PL" sz="2400" b="1" dirty="0" smtClean="0">
                <a:solidFill>
                  <a:schemeClr val="tx1"/>
                </a:solidFill>
              </a:rPr>
              <a:t> przy rozszczelnionym </a:t>
            </a:r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lub uchylonym oknie.</a:t>
            </a:r>
            <a:endParaRPr lang="pl-PL" sz="2400" dirty="0">
              <a:latin typeface="+mn-l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23528" y="1196752"/>
            <a:ext cx="8352928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pl-PL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    </a:t>
            </a:r>
            <a:r>
              <a:rPr lang="pl-PL" sz="2400" b="1" dirty="0" smtClean="0">
                <a:solidFill>
                  <a:schemeClr val="tx1"/>
                </a:solidFill>
                <a:latin typeface="+mn-lt"/>
                <a:cs typeface="Times New Roman"/>
              </a:rPr>
              <a:t>Należy </a:t>
            </a:r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wzywać odpowiednie służby, aby regularnie    </a:t>
            </a:r>
          </a:p>
          <a:p>
            <a:pPr marL="0" indent="0">
              <a:buNone/>
            </a:pPr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      kontrolowały urządzenia grzewcze i wentylację.</a:t>
            </a:r>
            <a:endParaRPr lang="pl-PL" sz="24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Obraz 5" descr="78461316.jpg"/>
          <p:cNvPicPr>
            <a:picLocks noChangeAspect="1"/>
          </p:cNvPicPr>
          <p:nvPr/>
        </p:nvPicPr>
        <p:blipFill>
          <a:blip r:embed="rId2" cstate="print"/>
          <a:srcRect l="10558" t="4693" r="22571" b="3800"/>
          <a:stretch>
            <a:fillRect/>
          </a:stretch>
        </p:blipFill>
        <p:spPr>
          <a:xfrm>
            <a:off x="5364088" y="3212976"/>
            <a:ext cx="1656184" cy="33995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pole tekstowe 6"/>
          <p:cNvSpPr txBox="1"/>
          <p:nvPr/>
        </p:nvSpPr>
        <p:spPr>
          <a:xfrm>
            <a:off x="683568" y="3356992"/>
            <a:ext cx="4392488" cy="1289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Nie powinno zaklejać się kratek zasłaniających przewody wentylacyjne.</a:t>
            </a:r>
            <a:endParaRPr lang="pl-PL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11560" y="5013176"/>
            <a:ext cx="4176464" cy="871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Warto zainstalować w domu urządzenie wykrywające czad.</a:t>
            </a:r>
            <a:endParaRPr lang="pl-PL" sz="24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pl-PL" b="1" dirty="0" smtClean="0"/>
              <a:t>Postępowanie z osobą zaczadzoną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4437112"/>
            <a:ext cx="7992888" cy="1889051"/>
          </a:xfrm>
        </p:spPr>
        <p:txBody>
          <a:bodyPr/>
          <a:lstStyle/>
          <a:p>
            <a:pPr>
              <a:buNone/>
            </a:pPr>
            <a:r>
              <a:rPr lang="pl-PL" sz="2400" b="1" dirty="0" smtClean="0">
                <a:latin typeface="Times New Roman"/>
                <a:cs typeface="Times New Roman"/>
              </a:rPr>
              <a:t>■ </a:t>
            </a:r>
            <a:r>
              <a:rPr lang="pl-PL" sz="2400" b="1" dirty="0" smtClean="0"/>
              <a:t>Wynieś zaczadzoną osobę na świeże powietrze </a:t>
            </a:r>
          </a:p>
          <a:p>
            <a:pPr>
              <a:buNone/>
            </a:pPr>
            <a:r>
              <a:rPr lang="pl-PL" sz="2400" b="1" dirty="0" smtClean="0"/>
              <a:t>    lub szeroko otwórz okna! </a:t>
            </a:r>
          </a:p>
          <a:p>
            <a:pPr>
              <a:buNone/>
            </a:pPr>
            <a:r>
              <a:rPr lang="pl-PL" sz="2400" b="1" dirty="0" smtClean="0">
                <a:latin typeface="Times New Roman"/>
                <a:cs typeface="Times New Roman"/>
              </a:rPr>
              <a:t>■ </a:t>
            </a:r>
            <a:r>
              <a:rPr lang="pl-PL" sz="2400" b="1" dirty="0" smtClean="0"/>
              <a:t>Natychmiast wezwij pomoc lekarską! </a:t>
            </a:r>
          </a:p>
          <a:p>
            <a:pPr>
              <a:buNone/>
            </a:pPr>
            <a:r>
              <a:rPr lang="pl-PL" sz="2400" b="1" dirty="0" smtClean="0">
                <a:latin typeface="Times New Roman"/>
                <a:cs typeface="Times New Roman"/>
              </a:rPr>
              <a:t>■ </a:t>
            </a:r>
            <a:r>
              <a:rPr lang="pl-PL" sz="2400" b="1" dirty="0" smtClean="0"/>
              <a:t>Wykonaj sztuczne oddychanie (jeśli wiesz, jak to zrobić)!</a:t>
            </a:r>
          </a:p>
          <a:p>
            <a:pPr>
              <a:buNone/>
            </a:pPr>
            <a:endParaRPr lang="pl-PL" sz="2400" dirty="0"/>
          </a:p>
        </p:txBody>
      </p:sp>
      <p:pic>
        <p:nvPicPr>
          <p:cNvPr id="5" name="Obraz 4" descr="1199582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7697" y="1916830"/>
            <a:ext cx="3240767" cy="21564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pole tekstowe 3"/>
          <p:cNvSpPr txBox="1"/>
          <p:nvPr/>
        </p:nvSpPr>
        <p:spPr>
          <a:xfrm>
            <a:off x="755576" y="980728"/>
            <a:ext cx="7992888" cy="1189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Dla </a:t>
            </a:r>
            <a:r>
              <a:rPr lang="pl-PL" sz="2400" b="1" dirty="0">
                <a:solidFill>
                  <a:schemeClr val="tx1"/>
                </a:solidFill>
                <a:latin typeface="+mn-lt"/>
              </a:rPr>
              <a:t>ostrego zatrucia czadem charakterystyczne jest różowe    </a:t>
            </a:r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pl-PL" sz="2400" b="1" dirty="0">
                <a:solidFill>
                  <a:schemeClr val="tx1"/>
                </a:solidFill>
                <a:latin typeface="+mn-lt"/>
              </a:rPr>
              <a:t>lub karminowe zabarwienie skóry, utrata przytomności.</a:t>
            </a:r>
          </a:p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683568" y="2780928"/>
            <a:ext cx="4536504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Możesz pomóc!</a:t>
            </a:r>
            <a:endParaRPr lang="pl-PL" sz="24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0" y="139874"/>
            <a:ext cx="8955116" cy="624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jaśnienie prostokątne zaokrąglone 5"/>
          <p:cNvSpPr/>
          <p:nvPr/>
        </p:nvSpPr>
        <p:spPr>
          <a:xfrm>
            <a:off x="2051720" y="3101117"/>
            <a:ext cx="1385961" cy="75666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Instalacja gazowa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12" name="Objaśnienie prostokątne zaokrąglone 11"/>
          <p:cNvSpPr/>
          <p:nvPr/>
        </p:nvSpPr>
        <p:spPr>
          <a:xfrm>
            <a:off x="2992041" y="857067"/>
            <a:ext cx="1533500" cy="76079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Instalacja wodna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13" name="Objaśnienie prostokątne zaokrąglone 12"/>
          <p:cNvSpPr/>
          <p:nvPr/>
        </p:nvSpPr>
        <p:spPr>
          <a:xfrm>
            <a:off x="5148064" y="2996952"/>
            <a:ext cx="1440160" cy="75666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Instalacja elektryczna</a:t>
            </a:r>
            <a:endParaRPr lang="pl-P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7117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98240" y="116632"/>
            <a:ext cx="8136904" cy="104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 smtClean="0">
                <a:solidFill>
                  <a:schemeClr val="tx1"/>
                </a:solidFill>
                <a:latin typeface="+mj-lt"/>
              </a:rPr>
              <a:t>Sprawdź, czy pamiętasz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611560" y="1628800"/>
            <a:ext cx="5688632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numer telefonu alarmowego</a:t>
            </a:r>
            <a:endParaRPr lang="pl-PL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11560" y="2492896"/>
            <a:ext cx="4608512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numer telefonu straży pożarnej</a:t>
            </a:r>
            <a:endParaRPr lang="pl-PL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11560" y="3501008"/>
            <a:ext cx="5760640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numer telefonu pogotowia ratunkowego</a:t>
            </a:r>
            <a:endParaRPr lang="pl-PL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11560" y="4509120"/>
            <a:ext cx="5688632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numer telefonu pogotowia gazowego</a:t>
            </a:r>
            <a:endParaRPr lang="pl-PL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804248" y="1484784"/>
            <a:ext cx="936104" cy="663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FF0000"/>
                </a:solidFill>
                <a:latin typeface="+mn-lt"/>
              </a:rPr>
              <a:t>112</a:t>
            </a:r>
            <a:endParaRPr lang="pl-PL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876256" y="2492896"/>
            <a:ext cx="1224136" cy="663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FF0000"/>
                </a:solidFill>
                <a:latin typeface="+mn-lt"/>
              </a:rPr>
              <a:t>998</a:t>
            </a:r>
            <a:endParaRPr lang="pl-PL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876256" y="3429000"/>
            <a:ext cx="1080120" cy="663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FF0000"/>
                </a:solidFill>
                <a:latin typeface="+mn-lt"/>
              </a:rPr>
              <a:t>999</a:t>
            </a:r>
            <a:endParaRPr lang="pl-PL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876256" y="4365104"/>
            <a:ext cx="1080120" cy="663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FF0000"/>
                </a:solidFill>
                <a:latin typeface="+mn-lt"/>
              </a:rPr>
              <a:t>992</a:t>
            </a:r>
            <a:endParaRPr lang="pl-PL" sz="36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28489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l-PL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l-PL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l-PL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l-PL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l-PL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l-PL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l-PL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l-PL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l-PL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l-PL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l-PL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l-PL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l-PL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pl-PL" sz="11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l-PL" sz="11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l-PL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just"/>
            <a:r>
              <a:rPr lang="pl-PL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Fotografie: </a:t>
            </a:r>
            <a:r>
              <a:rPr lang="pl-PL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panthermedia</a:t>
            </a:r>
            <a:r>
              <a:rPr lang="pl-PL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pl-PL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Heiko</a:t>
            </a:r>
            <a:r>
              <a:rPr lang="pl-PL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Zieger</a:t>
            </a:r>
            <a:r>
              <a:rPr lang="pl-PL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(piec węglowy), </a:t>
            </a:r>
            <a:r>
              <a:rPr lang="pl-PL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shutterstock.com</a:t>
            </a:r>
            <a:r>
              <a:rPr lang="pl-PL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Alfred </a:t>
            </a:r>
            <a:r>
              <a:rPr lang="pl-PL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Bondarenko</a:t>
            </a:r>
            <a:r>
              <a:rPr lang="pl-PL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(kabel), antos777 (elektryk), Eugene </a:t>
            </a:r>
            <a:r>
              <a:rPr lang="pl-PL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Shapovalov</a:t>
            </a:r>
            <a:r>
              <a:rPr lang="pl-PL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(bezpieczniki automatyczne), </a:t>
            </a:r>
            <a:r>
              <a:rPr lang="pl-PL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Fotocrisis</a:t>
            </a:r>
            <a:r>
              <a:rPr lang="pl-PL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(pralka), </a:t>
            </a:r>
            <a:r>
              <a:rPr lang="pl-PL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Kzenon</a:t>
            </a:r>
            <a:r>
              <a:rPr lang="pl-PL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(kontakt), MISHELLA (pożar), Oliver Hoffmann (rękawice), </a:t>
            </a:r>
            <a:r>
              <a:rPr lang="pl-PL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ppart</a:t>
            </a:r>
            <a:r>
              <a:rPr lang="pl-PL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(zmywarka), Robert Neumann (palnik), Sebastian </a:t>
            </a:r>
            <a:r>
              <a:rPr lang="pl-PL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Crocker</a:t>
            </a:r>
            <a:r>
              <a:rPr lang="pl-PL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(kalosze), </a:t>
            </a:r>
            <a:r>
              <a:rPr lang="pl-PL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Shcherbakov</a:t>
            </a:r>
            <a:r>
              <a:rPr lang="pl-PL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Ilya</a:t>
            </a:r>
            <a:r>
              <a:rPr lang="pl-PL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(zawory), Thomas </a:t>
            </a:r>
            <a:r>
              <a:rPr lang="pl-PL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Skjaeveland</a:t>
            </a:r>
            <a:r>
              <a:rPr lang="pl-PL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(gniazdo uszkodzone), </a:t>
            </a:r>
            <a:r>
              <a:rPr lang="pl-PL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Thinkstock</a:t>
            </a:r>
            <a:r>
              <a:rPr lang="pl-PL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pl-PL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Getty</a:t>
            </a:r>
            <a:r>
              <a:rPr lang="pl-PL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Images</a:t>
            </a:r>
            <a:r>
              <a:rPr lang="pl-PL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Comstock</a:t>
            </a:r>
            <a:r>
              <a:rPr lang="pl-PL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(kominiarz), Digital </a:t>
            </a:r>
            <a:r>
              <a:rPr lang="pl-PL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Vision</a:t>
            </a:r>
            <a:r>
              <a:rPr lang="pl-PL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(zalanie), </a:t>
            </a:r>
            <a:r>
              <a:rPr lang="pl-PL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Hemera</a:t>
            </a:r>
            <a:r>
              <a:rPr lang="pl-PL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l-PL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lbezpieczniki</a:t>
            </a:r>
            <a:r>
              <a:rPr lang="pl-PL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ceramiczne), </a:t>
            </a:r>
            <a:r>
              <a:rPr lang="pl-PL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iStockphoto</a:t>
            </a:r>
            <a:r>
              <a:rPr lang="pl-PL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(osoba nieprzytomna, suszarka, telefon, znak uwaga trucizna, wybuch,  znak uwaga), </a:t>
            </a:r>
            <a:r>
              <a:rPr lang="pl-PL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Jupiterimages</a:t>
            </a:r>
            <a:r>
              <a:rPr lang="pl-PL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pl-PL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Pixland</a:t>
            </a:r>
            <a:r>
              <a:rPr lang="pl-PL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(zalana łazienka), </a:t>
            </a:r>
            <a:r>
              <a:rPr lang="pl-PL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Thinkstock</a:t>
            </a:r>
            <a:r>
              <a:rPr lang="pl-PL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pl-PL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PhotoObjects.net</a:t>
            </a:r>
            <a:r>
              <a:rPr lang="pl-PL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(gwoździe)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139665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5731" y="1171348"/>
            <a:ext cx="2563568" cy="1709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>
          <a:xfrm>
            <a:off x="395536" y="12998"/>
            <a:ext cx="8229600" cy="1143000"/>
          </a:xfrm>
        </p:spPr>
        <p:txBody>
          <a:bodyPr/>
          <a:lstStyle/>
          <a:p>
            <a:r>
              <a:rPr lang="pl-PL" b="1" dirty="0" smtClean="0"/>
              <a:t>Co nam grozi ze strony instalacji?</a:t>
            </a:r>
          </a:p>
        </p:txBody>
      </p:sp>
      <p:pic>
        <p:nvPicPr>
          <p:cNvPr id="12" name="Obraz 11" descr="shutterstock_38032906_MISHEL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3502" y="2994862"/>
            <a:ext cx="2575797" cy="16561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pole tekstowe 1"/>
          <p:cNvSpPr txBox="1"/>
          <p:nvPr/>
        </p:nvSpPr>
        <p:spPr>
          <a:xfrm>
            <a:off x="4590500" y="1427634"/>
            <a:ext cx="4176464" cy="663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chemeClr val="tx1"/>
                </a:solidFill>
                <a:latin typeface="+mn-lt"/>
              </a:rPr>
              <a:t>Wybuch</a:t>
            </a:r>
            <a:endParaRPr lang="pl-PL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623639" y="3225552"/>
            <a:ext cx="2448272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chemeClr val="tx1"/>
                </a:solidFill>
                <a:latin typeface="+mn-lt"/>
              </a:rPr>
              <a:t>Pożar</a:t>
            </a:r>
            <a:endParaRPr lang="pl-PL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590500" y="5085184"/>
            <a:ext cx="2179730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chemeClr val="tx1"/>
                </a:solidFill>
                <a:latin typeface="+mn-lt"/>
              </a:rPr>
              <a:t>Zalanie</a:t>
            </a:r>
            <a:endParaRPr lang="pl-PL" sz="3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31" y="4764108"/>
            <a:ext cx="2664296" cy="200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54144" y="188640"/>
            <a:ext cx="6891695" cy="7897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4400" b="1" dirty="0" smtClean="0">
                <a:solidFill>
                  <a:schemeClr val="tx1"/>
                </a:solidFill>
                <a:latin typeface="+mn-lt"/>
              </a:rPr>
              <a:t>Przyczyny ulatniania się gazu</a:t>
            </a:r>
            <a:endParaRPr lang="pl-PL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55577" y="1340768"/>
            <a:ext cx="4360439" cy="198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Zalanie płomienia palnika, </a:t>
            </a:r>
          </a:p>
          <a:p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a w konsekwencji ulatnianie się </a:t>
            </a:r>
          </a:p>
          <a:p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i gromadzenie gazu  </a:t>
            </a:r>
          </a:p>
          <a:p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w pomieszczeniu.</a:t>
            </a: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72767" y="3068960"/>
            <a:ext cx="4585990" cy="1189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Pęknięcie lub zniszczenie przewodu  gazowego. </a:t>
            </a:r>
          </a:p>
          <a:p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371936" y="4509120"/>
            <a:ext cx="4536504" cy="49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+mn-lt"/>
                <a:cs typeface="Times New Roman"/>
              </a:rPr>
              <a:t>R</a:t>
            </a:r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ozszczelnienie instalacji gazowej.</a:t>
            </a:r>
          </a:p>
        </p:txBody>
      </p:sp>
      <p:sp>
        <p:nvSpPr>
          <p:cNvPr id="9" name="Prostokąt 8"/>
          <p:cNvSpPr/>
          <p:nvPr/>
        </p:nvSpPr>
        <p:spPr>
          <a:xfrm>
            <a:off x="386323" y="5805264"/>
            <a:ext cx="3906857" cy="49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Nieszczelność butli gazowej.</a:t>
            </a:r>
            <a:endParaRPr lang="pl-PL" sz="24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538" y="1340768"/>
            <a:ext cx="3463868" cy="506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465" y="2987131"/>
            <a:ext cx="1656184" cy="38174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89799"/>
            <a:ext cx="1728192" cy="4199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4" y="2890286"/>
            <a:ext cx="1882180" cy="3944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2706" y="116632"/>
            <a:ext cx="5824986" cy="1143000"/>
          </a:xfrm>
        </p:spPr>
        <p:txBody>
          <a:bodyPr/>
          <a:lstStyle/>
          <a:p>
            <a:r>
              <a:rPr lang="pl-PL" b="1" dirty="0" smtClean="0"/>
              <a:t>Gdy ulatnia się gaz</a:t>
            </a:r>
            <a:endParaRPr lang="pl-PL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588224" y="1591616"/>
            <a:ext cx="2268093" cy="198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Nie używaj żadnych urządzeń elektrycznych!</a:t>
            </a:r>
          </a:p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907704" y="1821730"/>
            <a:ext cx="2201882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Otwórz szeroko okno!</a:t>
            </a:r>
            <a:endParaRPr lang="pl-PL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257682" y="2236119"/>
            <a:ext cx="1898494" cy="1588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Odetnij dopływ gazu! </a:t>
            </a:r>
          </a:p>
          <a:p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    </a:t>
            </a:r>
          </a:p>
          <a:p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161295" y="2140100"/>
            <a:ext cx="1823020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+mn-lt"/>
                <a:cs typeface="Times New Roman"/>
              </a:rPr>
              <a:t>Za</a:t>
            </a:r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wiadom dorosłych!</a:t>
            </a:r>
            <a:endParaRPr lang="pl-PL" sz="24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33639"/>
            <a:ext cx="1712226" cy="36507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80928"/>
            <a:ext cx="1575132" cy="3827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36521"/>
            <a:ext cx="1720867" cy="3606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1"/>
          <a:stretch>
            <a:fillRect/>
          </a:stretch>
        </p:blipFill>
        <p:spPr bwMode="auto">
          <a:xfrm>
            <a:off x="6876256" y="3140968"/>
            <a:ext cx="1368152" cy="3528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42467" y="1628800"/>
            <a:ext cx="2232248" cy="198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tx1"/>
                </a:solidFill>
                <a:latin typeface="+mn-lt"/>
              </a:rPr>
              <a:t>Zadzwoń na pogotowie gazowe pod numer 992!</a:t>
            </a: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411760" y="1484784"/>
            <a:ext cx="2376264" cy="1588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tx1"/>
                </a:solidFill>
                <a:latin typeface="+mn-lt"/>
              </a:rPr>
              <a:t>Nie zapalaj zapalniczki, zapałek, świecy! </a:t>
            </a:r>
          </a:p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6839744" y="1916832"/>
            <a:ext cx="2304256" cy="1289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Jeśli nadal czujesz gaz, wyjdź z domu!</a:t>
            </a:r>
            <a:endParaRPr lang="pl-PL" sz="24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08920"/>
            <a:ext cx="1656184" cy="38174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4860032" y="1628800"/>
            <a:ext cx="1656184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Nie włączaj światła!</a:t>
            </a:r>
            <a:endParaRPr lang="pl-PL" sz="24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92052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9597" y="0"/>
            <a:ext cx="8229600" cy="1143000"/>
          </a:xfrm>
        </p:spPr>
        <p:txBody>
          <a:bodyPr/>
          <a:lstStyle/>
          <a:p>
            <a:r>
              <a:rPr lang="pl-PL" b="1" dirty="0" smtClean="0"/>
              <a:t>Gdy grozi wybuch gazu – dzwoń!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755576" y="1340768"/>
            <a:ext cx="360040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tx1"/>
                </a:solidFill>
                <a:latin typeface="+mn-lt"/>
              </a:rPr>
              <a:t>Pogotowie gazowe</a:t>
            </a:r>
            <a:endParaRPr lang="pl-PL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716016" y="1340768"/>
            <a:ext cx="3600400" cy="599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tx1"/>
                </a:solidFill>
                <a:latin typeface="+mn-lt"/>
              </a:rPr>
              <a:t>Numer alarmowy</a:t>
            </a:r>
            <a:endParaRPr lang="pl-PL" sz="32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2071"/>
            <a:ext cx="4602403" cy="460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47825"/>
            <a:ext cx="4602163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475656" y="3573016"/>
            <a:ext cx="172819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 smtClean="0">
                <a:solidFill>
                  <a:schemeClr val="tx1"/>
                </a:solidFill>
              </a:rPr>
              <a:t>992</a:t>
            </a:r>
            <a:endParaRPr lang="pl-PL" sz="6000" b="1" dirty="0">
              <a:solidFill>
                <a:schemeClr val="tx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791373" y="3645024"/>
            <a:ext cx="173136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 smtClean="0">
                <a:solidFill>
                  <a:schemeClr val="tx1"/>
                </a:solidFill>
              </a:rPr>
              <a:t>112</a:t>
            </a:r>
            <a:endParaRPr lang="pl-PL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1" t="14975" r="8805" b="15544"/>
          <a:stretch/>
        </p:blipFill>
        <p:spPr>
          <a:xfrm>
            <a:off x="179512" y="4486328"/>
            <a:ext cx="4081164" cy="2220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/>
          <a:lstStyle/>
          <a:p>
            <a:r>
              <a:rPr lang="pl-PL" b="1" dirty="0" smtClean="0"/>
              <a:t>Przewody elektryczne grożą porażeniem prądem!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5257" y="1784648"/>
            <a:ext cx="5184576" cy="2628292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pl-PL" b="1" dirty="0" smtClean="0"/>
              <a:t>  Przy wyciąganiu kabla </a:t>
            </a:r>
          </a:p>
          <a:p>
            <a:pPr>
              <a:spcBef>
                <a:spcPts val="0"/>
              </a:spcBef>
              <a:buNone/>
            </a:pPr>
            <a:r>
              <a:rPr lang="pl-PL" b="1" dirty="0" smtClean="0"/>
              <a:t>  z kontaktu jedną ręką trzymaj wtyczkę </a:t>
            </a:r>
          </a:p>
          <a:p>
            <a:pPr>
              <a:spcBef>
                <a:spcPts val="0"/>
              </a:spcBef>
              <a:buNone/>
            </a:pPr>
            <a:r>
              <a:rPr lang="pl-PL" b="1" dirty="0" smtClean="0"/>
              <a:t>   (nie przewód), </a:t>
            </a:r>
          </a:p>
          <a:p>
            <a:pPr>
              <a:spcBef>
                <a:spcPts val="0"/>
              </a:spcBef>
              <a:buNone/>
            </a:pPr>
            <a:r>
              <a:rPr lang="pl-PL" b="1" dirty="0" smtClean="0"/>
              <a:t>   a drugą – gniazdko! </a:t>
            </a:r>
          </a:p>
          <a:p>
            <a:endParaRPr lang="pl-PL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4139952" y="5013176"/>
            <a:ext cx="5544616" cy="142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tx1"/>
                </a:solidFill>
                <a:latin typeface="+mn-lt"/>
              </a:rPr>
              <a:t>Nie dotykaj nieosłoniętych </a:t>
            </a:r>
          </a:p>
          <a:p>
            <a:r>
              <a:rPr lang="pl-PL" sz="3200" b="1" dirty="0" smtClean="0">
                <a:solidFill>
                  <a:schemeClr val="tx1"/>
                </a:solidFill>
                <a:latin typeface="+mn-lt"/>
              </a:rPr>
              <a:t>przewodów elektrycznych! </a:t>
            </a:r>
          </a:p>
          <a:p>
            <a:endParaRPr lang="pl-PL" dirty="0"/>
          </a:p>
        </p:txBody>
      </p:sp>
      <p:pic>
        <p:nvPicPr>
          <p:cNvPr id="11" name="Obraz 10" descr="shutterstock_47438269_Kzen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844824"/>
            <a:ext cx="3761910" cy="2507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ole tekstowe 8"/>
          <p:cNvSpPr txBox="1"/>
          <p:nvPr/>
        </p:nvSpPr>
        <p:spPr>
          <a:xfrm>
            <a:off x="6543228" y="1909558"/>
            <a:ext cx="3168352" cy="118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b="1" dirty="0" smtClean="0">
                <a:solidFill>
                  <a:srgbClr val="C00000"/>
                </a:solidFill>
              </a:rPr>
              <a:t>NIE!</a:t>
            </a:r>
            <a:endParaRPr lang="pl-PL" sz="6600" b="1" dirty="0">
              <a:solidFill>
                <a:srgbClr val="C000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83568" y="5596644"/>
            <a:ext cx="3168352" cy="1560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b="1" dirty="0">
                <a:solidFill>
                  <a:srgbClr val="C00000"/>
                </a:solidFill>
              </a:rPr>
              <a:t>NIE!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0673" y="0"/>
            <a:ext cx="8229600" cy="1143000"/>
          </a:xfrm>
        </p:spPr>
        <p:txBody>
          <a:bodyPr/>
          <a:lstStyle/>
          <a:p>
            <a:r>
              <a:rPr lang="pl-PL" b="1" dirty="0" smtClean="0"/>
              <a:t>Ważne!</a:t>
            </a:r>
            <a:endParaRPr lang="pl-PL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051076" y="1268760"/>
            <a:ext cx="5472608" cy="2518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tx1"/>
                </a:solidFill>
                <a:latin typeface="+mn-lt"/>
              </a:rPr>
              <a:t>Nie dotykaj i nie próbuj gasić wodą  gniazdka lub urządzenia  </a:t>
            </a:r>
          </a:p>
          <a:p>
            <a:r>
              <a:rPr lang="pl-PL" sz="3200" b="1" dirty="0" smtClean="0">
                <a:solidFill>
                  <a:schemeClr val="tx1"/>
                </a:solidFill>
                <a:latin typeface="+mn-lt"/>
              </a:rPr>
              <a:t>elektrycznego, z którego </a:t>
            </a:r>
          </a:p>
          <a:p>
            <a:r>
              <a:rPr lang="pl-PL" sz="3200" b="1" dirty="0" smtClean="0">
                <a:solidFill>
                  <a:schemeClr val="tx1"/>
                </a:solidFill>
                <a:latin typeface="+mn-lt"/>
              </a:rPr>
              <a:t>unosi się dym!</a:t>
            </a:r>
          </a:p>
          <a:p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3275856" y="4293096"/>
            <a:ext cx="6552728" cy="2518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tx1"/>
                </a:solidFill>
                <a:latin typeface="+mn-lt"/>
              </a:rPr>
              <a:t>Nie zaglądaj do środka urządzeń elektrycznych,</a:t>
            </a:r>
          </a:p>
          <a:p>
            <a:r>
              <a:rPr lang="pl-PL" sz="3200" b="1" dirty="0" smtClean="0">
                <a:solidFill>
                  <a:schemeClr val="tx1"/>
                </a:solidFill>
                <a:latin typeface="+mn-lt"/>
              </a:rPr>
              <a:t>gdy są podłączone do prądu </a:t>
            </a:r>
          </a:p>
          <a:p>
            <a:r>
              <a:rPr lang="pl-PL" sz="3200" b="1" dirty="0" smtClean="0">
                <a:solidFill>
                  <a:schemeClr val="tx1"/>
                </a:solidFill>
                <a:latin typeface="+mn-lt"/>
              </a:rPr>
              <a:t>i pracują!</a:t>
            </a:r>
          </a:p>
          <a:p>
            <a:endParaRPr lang="pl-PL" dirty="0"/>
          </a:p>
        </p:txBody>
      </p:sp>
      <p:pic>
        <p:nvPicPr>
          <p:cNvPr id="15" name="Symbol zastępczy zawartości 14" descr="shutterstock_30193324_Thomas Skjaevela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8908" t="5405" r="18908" b="7090"/>
          <a:stretch>
            <a:fillRect/>
          </a:stretch>
        </p:blipFill>
        <p:spPr>
          <a:xfrm>
            <a:off x="827584" y="849751"/>
            <a:ext cx="1368152" cy="2894168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98693"/>
            <a:ext cx="2448272" cy="2748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5243</TotalTime>
  <Words>680</Words>
  <Application>Microsoft Office PowerPoint</Application>
  <PresentationFormat>Pokaz na ekranie (4:3)</PresentationFormat>
  <Paragraphs>131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1_Motyw pakietu Office</vt:lpstr>
      <vt:lpstr>Prezentacja programu PowerPoint</vt:lpstr>
      <vt:lpstr>Prezentacja programu PowerPoint</vt:lpstr>
      <vt:lpstr>Co nam grozi ze strony instalacji?</vt:lpstr>
      <vt:lpstr>Prezentacja programu PowerPoint</vt:lpstr>
      <vt:lpstr>Gdy ulatnia się gaz</vt:lpstr>
      <vt:lpstr>Prezentacja programu PowerPoint</vt:lpstr>
      <vt:lpstr>Gdy grozi wybuch gazu – dzwoń!</vt:lpstr>
      <vt:lpstr>Przewody elektryczne grożą porażeniem prądem!</vt:lpstr>
      <vt:lpstr>Ważne!</vt:lpstr>
      <vt:lpstr>Prezentacja programu PowerPoint</vt:lpstr>
      <vt:lpstr>Ważne!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Uważaj na czad!</vt:lpstr>
      <vt:lpstr>Jak się zabezpieczyć przed czadem? </vt:lpstr>
      <vt:lpstr>Postępowanie z osobą zaczadzoną 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BAKTERIE</dc:title>
  <dc:creator>Jarosław Michalecki</dc:creator>
  <cp:lastModifiedBy>a.klopotek</cp:lastModifiedBy>
  <cp:revision>559</cp:revision>
  <dcterms:modified xsi:type="dcterms:W3CDTF">2017-09-01T14:27:18Z</dcterms:modified>
</cp:coreProperties>
</file>